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21332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3199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0445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6032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768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4880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987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3847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2185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7849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2364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61C17-B195-408B-BAA0-ECDD25A15BC1}" type="datetimeFigureOut">
              <a:rPr lang="sl-SI" smtClean="0"/>
              <a:t>28. 05. 2023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BF96-4084-4D00-A235-427E5493011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81801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4528" y="2825257"/>
            <a:ext cx="9440034" cy="1828801"/>
          </a:xfrm>
        </p:spPr>
        <p:txBody>
          <a:bodyPr/>
          <a:lstStyle/>
          <a:p>
            <a:r>
              <a:rPr lang="sl-SI" dirty="0"/>
              <a:t>Zaznavanje plenilcev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4842947"/>
            <a:ext cx="9440034" cy="1049867"/>
          </a:xfrm>
        </p:spPr>
        <p:txBody>
          <a:bodyPr>
            <a:normAutofit fontScale="25000" lnSpcReduction="20000"/>
          </a:bodyPr>
          <a:lstStyle/>
          <a:p>
            <a:r>
              <a:rPr lang="sl-SI" sz="9600" dirty="0"/>
              <a:t>Benjamin Dežman</a:t>
            </a:r>
          </a:p>
          <a:p>
            <a:r>
              <a:rPr lang="sl-SI" sz="9600" dirty="0"/>
              <a:t>Jan Pipan</a:t>
            </a:r>
          </a:p>
          <a:p>
            <a:r>
              <a:rPr lang="sl-SI" sz="9600" dirty="0"/>
              <a:t>David Zidar</a:t>
            </a:r>
          </a:p>
          <a:p>
            <a:r>
              <a:rPr lang="sl-SI" sz="9600" dirty="0"/>
              <a:t>Jaka Peternelj</a:t>
            </a:r>
            <a:endParaRPr lang="sl-SI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916521E8-AB4F-4BA2-869C-E53FFC73B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53" y="340822"/>
            <a:ext cx="4123113" cy="41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9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Ekipa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Jaka Peternelj – demo video, logotip design, grajenje </a:t>
            </a:r>
            <a:r>
              <a:rPr lang="sl-SI" dirty="0" err="1"/>
              <a:t>machine</a:t>
            </a:r>
            <a:r>
              <a:rPr lang="sl-SI" dirty="0"/>
              <a:t> </a:t>
            </a:r>
            <a:r>
              <a:rPr lang="sl-SI" dirty="0" err="1"/>
              <a:t>learning</a:t>
            </a:r>
            <a:r>
              <a:rPr lang="sl-SI" dirty="0"/>
              <a:t> modela</a:t>
            </a:r>
          </a:p>
          <a:p>
            <a:r>
              <a:rPr lang="sl-SI" dirty="0"/>
              <a:t>Benjamin Dežman – ppt predstavitev, logotip design</a:t>
            </a:r>
          </a:p>
          <a:p>
            <a:r>
              <a:rPr lang="sl-SI" dirty="0"/>
              <a:t>Jan Pipan – backend in frontend produkta</a:t>
            </a:r>
          </a:p>
          <a:p>
            <a:r>
              <a:rPr lang="sl-SI" dirty="0"/>
              <a:t>David Zidar – grajenje machine learning modela, hackster.io </a:t>
            </a:r>
          </a:p>
        </p:txBody>
      </p:sp>
    </p:spTree>
    <p:extLst>
      <p:ext uri="{BB962C8B-B14F-4D97-AF65-F5344CB8AC3E}">
        <p14:creationId xmlns:p14="http://schemas.microsoft.com/office/powerpoint/2010/main" val="317174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Viri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Arduino Nano 33 BLE sense, OV7675 kamera modul, Android pametni telefon.</a:t>
            </a:r>
          </a:p>
          <a:p>
            <a:r>
              <a:rPr lang="sl-SI" dirty="0"/>
              <a:t>Platforma </a:t>
            </a:r>
            <a:r>
              <a:rPr lang="sl-SI" dirty="0" err="1"/>
              <a:t>Edge</a:t>
            </a:r>
            <a:r>
              <a:rPr lang="sl-SI" dirty="0"/>
              <a:t> </a:t>
            </a:r>
            <a:r>
              <a:rPr lang="sl-SI" dirty="0" err="1"/>
              <a:t>Impulse</a:t>
            </a:r>
            <a:r>
              <a:rPr lang="sl-SI" dirty="0"/>
              <a:t>.</a:t>
            </a:r>
          </a:p>
          <a:p>
            <a:endParaRPr lang="sl-SI" dirty="0"/>
          </a:p>
          <a:p>
            <a:r>
              <a:rPr lang="sl-SI" dirty="0"/>
              <a:t>Nadaljni razvoj produkta:</a:t>
            </a:r>
          </a:p>
          <a:p>
            <a:pPr lvl="1"/>
            <a:r>
              <a:rPr lang="sl-SI" dirty="0"/>
              <a:t>zmogljivejši </a:t>
            </a:r>
            <a:r>
              <a:rPr lang="sl-SI" dirty="0" err="1"/>
              <a:t>mikrokrmilnik</a:t>
            </a:r>
            <a:r>
              <a:rPr lang="sl-SI" dirty="0"/>
              <a:t>, izboljšava modela.</a:t>
            </a:r>
          </a:p>
          <a:p>
            <a:endParaRPr lang="sl-SI" dirty="0"/>
          </a:p>
          <a:p>
            <a:endParaRPr lang="sl-S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09" y="3469279"/>
            <a:ext cx="3455480" cy="19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0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Unikatna vrednost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Naša naprava tihoma obvesti uporabnika o nevarnosti in s tem ne moti živali z močnim hrupom ali lučjo.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6324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>
                <a:solidFill>
                  <a:schemeClr val="accent1"/>
                </a:solidFill>
              </a:rPr>
              <a:t>Demo produkta</a:t>
            </a:r>
            <a:endParaRPr lang="en-US" dirty="0"/>
          </a:p>
        </p:txBody>
      </p:sp>
      <p:pic>
        <p:nvPicPr>
          <p:cNvPr id="4" name="MI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77079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5400" b="1" dirty="0">
                <a:solidFill>
                  <a:schemeClr val="accent1"/>
                </a:solidFill>
              </a:rPr>
              <a:t>Cilj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915" y="1613354"/>
            <a:ext cx="6825815" cy="4351338"/>
          </a:xfrm>
        </p:spPr>
        <p:txBody>
          <a:bodyPr>
            <a:normAutofit/>
          </a:bodyPr>
          <a:lstStyle/>
          <a:p>
            <a:r>
              <a:rPr lang="sl-SI" sz="2800" dirty="0"/>
              <a:t>Zaznati plenilce in obvestiti lastnika o nevarnosti.</a:t>
            </a:r>
          </a:p>
        </p:txBody>
      </p:sp>
      <p:pic>
        <p:nvPicPr>
          <p:cNvPr id="4" name="Picture 6" descr="Hand Holding Phone Images - Free Download on Freepik">
            <a:extLst>
              <a:ext uri="{FF2B5EF4-FFF2-40B4-BE49-F238E27FC236}">
                <a16:creationId xmlns:a16="http://schemas.microsoft.com/office/drawing/2014/main" id="{868E559A-3EC5-41D1-B3F0-97F02D4A0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4" b="99818" l="9585" r="99042">
                        <a14:foregroundMark x1="46166" y1="39526" x2="46166" y2="39526"/>
                        <a14:foregroundMark x1="46166" y1="39526" x2="46166" y2="39526"/>
                        <a14:foregroundMark x1="46166" y1="39526" x2="46166" y2="39526"/>
                        <a14:foregroundMark x1="46166" y1="39526" x2="46068" y2="40087"/>
                        <a14:foregroundMark x1="56230" y1="79235" x2="75879" y2="96357"/>
                        <a14:foregroundMark x1="75879" y1="96357" x2="83387" y2="99636"/>
                        <a14:foregroundMark x1="83387" y1="99636" x2="83067" y2="90346"/>
                        <a14:foregroundMark x1="83067" y1="90346" x2="77955" y2="83060"/>
                        <a14:foregroundMark x1="77955" y1="83060" x2="67412" y2="72860"/>
                        <a14:foregroundMark x1="67093" y1="87250" x2="69968" y2="95993"/>
                        <a14:foregroundMark x1="69968" y1="95993" x2="76038" y2="99818"/>
                        <a14:foregroundMark x1="82748" y1="93989" x2="90735" y2="97268"/>
                        <a14:foregroundMark x1="90735" y1="97268" x2="98722" y2="97996"/>
                        <a14:foregroundMark x1="98722" y1="97996" x2="99042" y2="98179"/>
                        <a14:backgroundMark x1="46645" y1="39891" x2="49201" y2="49362"/>
                        <a14:backgroundMark x1="49201" y1="49362" x2="48083" y2="40437"/>
                        <a14:backgroundMark x1="48083" y1="40437" x2="46486" y2="52459"/>
                        <a14:backgroundMark x1="46486" y1="52459" x2="47284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09" t="13544" r="7226" b="10618"/>
          <a:stretch/>
        </p:blipFill>
        <p:spPr bwMode="auto">
          <a:xfrm>
            <a:off x="6549174" y="944217"/>
            <a:ext cx="5874259" cy="591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pis ni na voljo">
            <a:extLst>
              <a:ext uri="{FF2B5EF4-FFF2-40B4-BE49-F238E27FC236}">
                <a16:creationId xmlns:a16="http://schemas.microsoft.com/office/drawing/2014/main" id="{7F40A36B-2B07-413B-B1B7-55182886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655" y="1894735"/>
            <a:ext cx="1710621" cy="36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16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800" dirty="0"/>
              <a:t>Napadi na drobnico in perutnino.</a:t>
            </a:r>
          </a:p>
          <a:p>
            <a:r>
              <a:rPr lang="sl-SI" sz="2800" dirty="0"/>
              <a:t>Uporabniki so kmetje in živinorejci.</a:t>
            </a:r>
          </a:p>
          <a:p>
            <a:r>
              <a:rPr lang="sl-SI" sz="2800" dirty="0"/>
              <a:t>Problem rešujejo</a:t>
            </a:r>
            <a:r>
              <a:rPr lang="sl-SI" dirty="0"/>
              <a:t>:</a:t>
            </a:r>
            <a:endParaRPr lang="sl-SI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sl-SI" sz="2800" dirty="0"/>
              <a:t>s proizvajanjem motečih zvočnih ali svetlobnih učinkov,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l-SI" sz="2800" dirty="0"/>
              <a:t>z električno ogrado,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l-SI" sz="2800" dirty="0"/>
              <a:t>s psi čuvaji.</a:t>
            </a:r>
            <a:r>
              <a:rPr lang="sl-SI" dirty="0"/>
              <a:t/>
            </a:r>
            <a:br>
              <a:rPr lang="sl-SI" dirty="0"/>
            </a:b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009823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Rešitev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800" dirty="0"/>
              <a:t>Naša rešitev prispeva k izboljšanju kvalitete življenja rejenih živali.</a:t>
            </a:r>
          </a:p>
          <a:p>
            <a:r>
              <a:rPr lang="sl-SI" sz="2800" dirty="0"/>
              <a:t>Alarm se sproži, ko je zaznan plenilec (volk, lisica, itd..).</a:t>
            </a:r>
          </a:p>
        </p:txBody>
      </p:sp>
    </p:spTree>
    <p:extLst>
      <p:ext uri="{BB962C8B-B14F-4D97-AF65-F5344CB8AC3E}">
        <p14:creationId xmlns:p14="http://schemas.microsoft.com/office/powerpoint/2010/main" val="425772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Zakaj danes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800" dirty="0"/>
              <a:t>IoT naprave so postale bolj povezane in omogočajo zbiranje </a:t>
            </a:r>
            <a:r>
              <a:rPr lang="sl-SI" sz="2800" dirty="0" err="1"/>
              <a:t>realnočasovnih</a:t>
            </a:r>
            <a:r>
              <a:rPr lang="sl-SI" sz="2800" dirty="0"/>
              <a:t> podatkov v velikih količinah.</a:t>
            </a:r>
          </a:p>
          <a:p>
            <a:endParaRPr lang="sl-SI" sz="2800" dirty="0"/>
          </a:p>
          <a:p>
            <a:r>
              <a:rPr lang="sl-SI" sz="2800" dirty="0"/>
              <a:t>Algoritmi strojnega učenja so postali močnejši, kar omogoča napredno analizo in napovedovanje na podlagi zbranih IoT podatkov.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28756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Trenutni trendi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2467" cy="4351338"/>
          </a:xfrm>
        </p:spPr>
        <p:txBody>
          <a:bodyPr/>
          <a:lstStyle/>
          <a:p>
            <a:r>
              <a:rPr lang="sl-SI" sz="2800" dirty="0"/>
              <a:t>Edge računalništvo: Obdelava podatkov na samih napravah, kar zmanjšuje zakasnitve in omogoča hitrejše odločanje.</a:t>
            </a:r>
          </a:p>
          <a:p>
            <a:endParaRPr lang="sl-SI" sz="2800" dirty="0"/>
          </a:p>
          <a:p>
            <a:r>
              <a:rPr lang="sl-SI" sz="2800" dirty="0"/>
              <a:t>AutoML (avtomatizirano strojno učenje): Poenostavljanje izgradnje in implementacije modelov strojnega učenja z avtomatizacijo ključnih nalog.</a:t>
            </a:r>
          </a:p>
          <a:p>
            <a:endParaRPr lang="sl-SI" dirty="0"/>
          </a:p>
        </p:txBody>
      </p:sp>
      <p:pic>
        <p:nvPicPr>
          <p:cNvPr id="3074" name="Picture 2" descr="What Is Edge Computing? Advantages of Edge Computing - Alibaba Cloud  Knowledge Base">
            <a:extLst>
              <a:ext uri="{FF2B5EF4-FFF2-40B4-BE49-F238E27FC236}">
                <a16:creationId xmlns:a16="http://schemas.microsoft.com/office/drawing/2014/main" id="{5CB1CA12-00DE-4E3B-BC3A-68D89A99F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924" y="1690688"/>
            <a:ext cx="5226525" cy="33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7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Velikost trga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Število smrti živine zaradi plenilcev je 11% 	(2015).</a:t>
            </a:r>
          </a:p>
          <a:p>
            <a:endParaRPr lang="sl-SI" dirty="0"/>
          </a:p>
          <a:p>
            <a:r>
              <a:rPr lang="sl-SI" dirty="0"/>
              <a:t>Tipični uporabnik naše naprave je živinorejec ki ima piščance ali ostalo živino (Ocena je za Slovenijo).</a:t>
            </a:r>
          </a:p>
          <a:p>
            <a:pPr marL="0" indent="0">
              <a:buNone/>
            </a:pPr>
            <a:endParaRPr lang="sl-SI" dirty="0"/>
          </a:p>
          <a:p>
            <a:r>
              <a:rPr lang="sl-SI" dirty="0"/>
              <a:t>Skupni dostopen trg (TAM): 4300.</a:t>
            </a:r>
          </a:p>
          <a:p>
            <a:r>
              <a:rPr lang="sl-SI" dirty="0"/>
              <a:t>Dostopen trg (SAM): 1000.</a:t>
            </a:r>
          </a:p>
          <a:p>
            <a:r>
              <a:rPr lang="sl-SI" dirty="0"/>
              <a:t>Dejanski uporabniki (SOM): 400.</a:t>
            </a:r>
          </a:p>
        </p:txBody>
      </p:sp>
    </p:spTree>
    <p:extLst>
      <p:ext uri="{BB962C8B-B14F-4D97-AF65-F5344CB8AC3E}">
        <p14:creationId xmlns:p14="http://schemas.microsoft.com/office/powerpoint/2010/main" val="132833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Produkt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28722" cy="4351338"/>
          </a:xfrm>
        </p:spPr>
        <p:txBody>
          <a:bodyPr/>
          <a:lstStyle/>
          <a:p>
            <a:r>
              <a:rPr lang="sl-SI" dirty="0" err="1"/>
              <a:t>Mikrokrmilnik</a:t>
            </a:r>
            <a:r>
              <a:rPr lang="sl-SI" dirty="0"/>
              <a:t> v zajeti sliki, z uporabo zgrajenega modela klasificira plenilca in uporabnika preko BLE povezave obvesti o nevarnosti. </a:t>
            </a:r>
          </a:p>
          <a:p>
            <a:pPr marL="0" indent="0">
              <a:buNone/>
            </a:pPr>
            <a:endParaRPr lang="sl-SI" dirty="0"/>
          </a:p>
        </p:txBody>
      </p:sp>
      <p:pic>
        <p:nvPicPr>
          <p:cNvPr id="1026" name="Picture 2" descr="Announcing Support for the Arduino Tiny Machine Learning Kit">
            <a:extLst>
              <a:ext uri="{FF2B5EF4-FFF2-40B4-BE49-F238E27FC236}">
                <a16:creationId xmlns:a16="http://schemas.microsoft.com/office/drawing/2014/main" id="{44E8E784-232C-47FF-B26F-4BE5F6B2B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4" b="16425"/>
          <a:stretch/>
        </p:blipFill>
        <p:spPr bwMode="auto">
          <a:xfrm>
            <a:off x="956396" y="3857086"/>
            <a:ext cx="3886537" cy="245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Bluetooth.svg - Wikimedia Commons">
            <a:extLst>
              <a:ext uri="{FF2B5EF4-FFF2-40B4-BE49-F238E27FC236}">
                <a16:creationId xmlns:a16="http://schemas.microsoft.com/office/drawing/2014/main" id="{A080E542-87B2-4D60-B829-6BD5E4B5F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08" y="4043856"/>
            <a:ext cx="1572860" cy="239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nd Holding Phone Images - Free Download on Freepik">
            <a:extLst>
              <a:ext uri="{FF2B5EF4-FFF2-40B4-BE49-F238E27FC236}">
                <a16:creationId xmlns:a16="http://schemas.microsoft.com/office/drawing/2014/main" id="{BC6FB774-E805-473B-A9AC-90EFA43AF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54" b="99818" l="9585" r="99042">
                        <a14:foregroundMark x1="46166" y1="39526" x2="46166" y2="39526"/>
                        <a14:foregroundMark x1="46166" y1="39526" x2="46166" y2="39526"/>
                        <a14:foregroundMark x1="46166" y1="39526" x2="46166" y2="39526"/>
                        <a14:foregroundMark x1="46166" y1="39526" x2="46068" y2="40087"/>
                        <a14:foregroundMark x1="56230" y1="79235" x2="75879" y2="96357"/>
                        <a14:foregroundMark x1="75879" y1="96357" x2="83387" y2="99636"/>
                        <a14:foregroundMark x1="83387" y1="99636" x2="83067" y2="90346"/>
                        <a14:foregroundMark x1="83067" y1="90346" x2="77955" y2="83060"/>
                        <a14:foregroundMark x1="77955" y1="83060" x2="67412" y2="72860"/>
                        <a14:foregroundMark x1="67093" y1="87250" x2="69968" y2="95993"/>
                        <a14:foregroundMark x1="69968" y1="95993" x2="76038" y2="99818"/>
                        <a14:foregroundMark x1="82748" y1="93989" x2="90735" y2="97268"/>
                        <a14:foregroundMark x1="90735" y1="97268" x2="98722" y2="97996"/>
                        <a14:foregroundMark x1="98722" y1="97996" x2="99042" y2="98179"/>
                        <a14:backgroundMark x1="46645" y1="39891" x2="49201" y2="49362"/>
                        <a14:backgroundMark x1="49201" y1="49362" x2="48083" y2="40437"/>
                        <a14:backgroundMark x1="48083" y1="40437" x2="46486" y2="52459"/>
                        <a14:backgroundMark x1="46486" y1="52459" x2="47284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09" t="13544" r="7226" b="10618"/>
          <a:stretch/>
        </p:blipFill>
        <p:spPr bwMode="auto">
          <a:xfrm>
            <a:off x="7891668" y="1234190"/>
            <a:ext cx="5874259" cy="591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pis ni na voljo">
            <a:extLst>
              <a:ext uri="{FF2B5EF4-FFF2-40B4-BE49-F238E27FC236}">
                <a16:creationId xmlns:a16="http://schemas.microsoft.com/office/drawing/2014/main" id="{751B1E2B-C95E-4747-A570-D9E3B9ED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773" y="2152826"/>
            <a:ext cx="1710621" cy="36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2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800" b="1" dirty="0">
                <a:solidFill>
                  <a:schemeClr val="accent1"/>
                </a:solidFill>
              </a:rPr>
              <a:t>Konkurenca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8128519" cy="4351338"/>
          </a:xfrm>
        </p:spPr>
        <p:txBody>
          <a:bodyPr/>
          <a:lstStyle/>
          <a:p>
            <a:r>
              <a:rPr lang="sl-SI" dirty="0"/>
              <a:t>Odganjalci plenilcev (ultra </a:t>
            </a:r>
            <a:r>
              <a:rPr lang="sl-SI" dirty="0" err="1"/>
              <a:t>sonični</a:t>
            </a:r>
            <a:r>
              <a:rPr lang="sl-SI" dirty="0"/>
              <a:t>, svetlobni, itd.).</a:t>
            </a:r>
          </a:p>
          <a:p>
            <a:endParaRPr lang="sl-SI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CB75E416-B1C1-4004-AB06-B86BF5E5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21" y="3196347"/>
            <a:ext cx="3345411" cy="2723574"/>
          </a:xfrm>
          <a:prstGeom prst="rect">
            <a:avLst/>
          </a:prstGeom>
        </p:spPr>
      </p:pic>
      <p:pic>
        <p:nvPicPr>
          <p:cNvPr id="2050" name="Picture 2" descr="Amazon.com: ZJRLY Ultrasonic Animal Repeller, 2023 Ultrasonic Solar Pest  Repeller Outdoor, Ultrasonic Animal Repellent, Waterproof with Led Light  Alarm, Repel Dog, Cat, Fox, Bird,mice to Protect Garden Farm : Patio, Lawn &amp;">
            <a:extLst>
              <a:ext uri="{FF2B5EF4-FFF2-40B4-BE49-F238E27FC236}">
                <a16:creationId xmlns:a16="http://schemas.microsoft.com/office/drawing/2014/main" id="{3DEB45DB-9C7C-4241-B249-6CF8039F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584" y="3196347"/>
            <a:ext cx="2828175" cy="282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6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ova 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ova 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ova 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331</TotalTime>
  <Words>282</Words>
  <Application>Microsoft Office PowerPoint</Application>
  <PresentationFormat>Widescreen</PresentationFormat>
  <Paragraphs>51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Zaznavanje plenilcev</vt:lpstr>
      <vt:lpstr>Cilj</vt:lpstr>
      <vt:lpstr>Problem</vt:lpstr>
      <vt:lpstr>Rešitev</vt:lpstr>
      <vt:lpstr>Zakaj danes</vt:lpstr>
      <vt:lpstr>Trenutni trendi</vt:lpstr>
      <vt:lpstr>Velikost trga</vt:lpstr>
      <vt:lpstr>Produkt</vt:lpstr>
      <vt:lpstr>Konkurenca</vt:lpstr>
      <vt:lpstr>Ekipa</vt:lpstr>
      <vt:lpstr>Viri</vt:lpstr>
      <vt:lpstr>Unikatna vrednost</vt:lpstr>
      <vt:lpstr>Demo produkta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Zaznavanje plenilcev</dc:title>
  <dc:creator>vaje8</dc:creator>
  <cp:lastModifiedBy>Jan Pipan</cp:lastModifiedBy>
  <cp:revision>27</cp:revision>
  <dcterms:created xsi:type="dcterms:W3CDTF">2023-05-22T13:37:02Z</dcterms:created>
  <dcterms:modified xsi:type="dcterms:W3CDTF">2023-05-28T19:59:32Z</dcterms:modified>
</cp:coreProperties>
</file>